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5" r:id="rId1"/>
  </p:sldMasterIdLst>
  <p:notesMasterIdLst>
    <p:notesMasterId r:id="rId15"/>
  </p:notesMasterIdLst>
  <p:handoutMasterIdLst>
    <p:handoutMasterId r:id="rId16"/>
  </p:handoutMasterIdLst>
  <p:sldIdLst>
    <p:sldId id="270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12192000" cy="6858000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39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5F845698-8338-43F2-AEA6-C5900A4A48E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256D6A8D-DFE0-414C-92AB-8142694A1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33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9C2AE813-23FA-43CA-A3A9-FBBC4B57641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065EC322-751F-4BAC-90AA-0763F69CC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6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other</a:t>
            </a:r>
            <a:r>
              <a:rPr lang="en-US" baseline="0" dirty="0" smtClean="0"/>
              <a:t> words, plagiarism is an act of fraud.  It involves both stealing someone else’s work and lying about it afterward.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EC322-751F-4BAC-90AA-0763F69CC1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03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Yes, this is plagiarism.</a:t>
            </a:r>
            <a:r>
              <a:rPr lang="en-US" baseline="0" dirty="0" smtClean="0"/>
              <a:t>  </a:t>
            </a:r>
            <a:r>
              <a:rPr lang="en-US" dirty="0" smtClean="0"/>
              <a:t>Jack is committing plagiarism by taking the ideas of the source without citing them in the paper.</a:t>
            </a:r>
          </a:p>
          <a:p>
            <a:r>
              <a:rPr lang="en-US" dirty="0" smtClean="0"/>
              <a:t>Even though he put the ideas in his own words, Jack is stealing the intellectual property of the source.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EC322-751F-4BAC-90AA-0763F69CC1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98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Jill’s actions constitute plagiarism.</a:t>
            </a:r>
          </a:p>
          <a:p>
            <a:r>
              <a:rPr lang="en-US" dirty="0" smtClean="0"/>
              <a:t>By taking the words from the Wikipedia article, Jill is committing plagiarism.</a:t>
            </a:r>
          </a:p>
          <a:p>
            <a:r>
              <a:rPr lang="en-US" dirty="0" smtClean="0"/>
              <a:t>She can avoid plagiarizing by quoting the article in her assignment and including an entry that describes the source in a bibliography at the end of her paper.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EC322-751F-4BAC-90AA-0763F69CC1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  <a:r>
              <a:rPr lang="en-US" baseline="0" dirty="0" smtClean="0"/>
              <a:t> what plagiarism looks like in your class. Provide examples.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EC322-751F-4BAC-90AA-0763F69CC10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992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447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93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841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797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259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81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315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6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05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64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005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Plagiarism Lesson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This was a 5-7 minute lesson conducted in classrooms after the Marauder 5 student created presentation. Its purpose was to review and check for understanding.  It also allowed for students to discuss any confusion and ask questions.  </a:t>
            </a:r>
          </a:p>
          <a:p>
            <a:r>
              <a:rPr lang="en-US" dirty="0" smtClean="0"/>
              <a:t>(condensed and adapted from the Mt</a:t>
            </a:r>
            <a:r>
              <a:rPr lang="en-US" dirty="0"/>
              <a:t>. Lebanon School </a:t>
            </a:r>
            <a:r>
              <a:rPr lang="en-US" dirty="0" smtClean="0"/>
              <a:t>District: </a:t>
            </a:r>
            <a:r>
              <a:rPr lang="en-US" dirty="0" smtClean="0"/>
              <a:t>full lesson can be found on the MMHS website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783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Test case two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158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ADD4E"/>
              </a:buClr>
              <a:buSzPct val="60000"/>
              <a:buNone/>
              <a:defRPr/>
            </a:pP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In her paper on Affirmative Action, </a:t>
            </a:r>
            <a:r>
              <a:rPr lang="en-US" sz="32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Amanda 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found one source that explained that Affirmative Action “evens the field of play by forcing equality among all players.”  </a:t>
            </a:r>
          </a:p>
          <a:p>
            <a:pPr marL="0" lvl="0" indent="158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ADD4E"/>
              </a:buClr>
              <a:buSzPct val="60000"/>
              <a:buNone/>
              <a:defRPr/>
            </a:pPr>
            <a:endParaRPr lang="en-US" sz="3200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/>
            </a:endParaRPr>
          </a:p>
          <a:p>
            <a:pPr marL="0" indent="158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ADD4E"/>
              </a:buClr>
              <a:buSzPct val="60000"/>
              <a:buNone/>
              <a:defRPr/>
            </a:pP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In her paper, </a:t>
            </a:r>
            <a:r>
              <a:rPr lang="en-US" sz="32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Amanda 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uses the phrase </a:t>
            </a:r>
            <a:endParaRPr lang="en-US" sz="3200" kern="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/>
            </a:endParaRPr>
          </a:p>
          <a:p>
            <a:pPr marL="0" indent="158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ADD4E"/>
              </a:buClr>
              <a:buSzPct val="60000"/>
              <a:buNone/>
              <a:defRPr/>
            </a:pPr>
            <a:r>
              <a:rPr lang="en-US" sz="32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“forcing 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equality” but she puts all the other parts of the source into her own words. </a:t>
            </a:r>
          </a:p>
          <a:p>
            <a:pPr marL="0" lvl="0" indent="158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ADD4E"/>
              </a:buClr>
              <a:buSzPct val="60000"/>
              <a:buNone/>
              <a:defRPr/>
            </a:pPr>
            <a:endParaRPr lang="en-US" sz="3200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/>
            </a:endParaRPr>
          </a:p>
          <a:p>
            <a:pPr marL="0" lvl="0" indent="158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ADD4E"/>
              </a:buClr>
              <a:buSzPct val="60000"/>
              <a:buNone/>
              <a:defRPr/>
            </a:pP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What should </a:t>
            </a:r>
            <a:r>
              <a:rPr lang="en-US" sz="32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Amanda 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do?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4772" y="4960289"/>
            <a:ext cx="2289175" cy="1476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7084258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Citation is needed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ADD4E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en-US" sz="32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Amanda 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needs to cite the source of the paraphrase because the idea belongs to the source.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ADD4E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Further, because </a:t>
            </a:r>
            <a:r>
              <a:rPr lang="en-US" sz="32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Amanda 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uses the unique phrase “forcing equality,” she must include that phrase in quotation marks, indicating that it is a direct quotation from the </a:t>
            </a:r>
            <a:r>
              <a:rPr lang="en-US" sz="32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source.</a:t>
            </a:r>
            <a:endParaRPr lang="en-US" sz="3200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215" y="4793008"/>
            <a:ext cx="2379785" cy="237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381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Test case three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1588" fontAlgn="base">
              <a:spcBef>
                <a:spcPct val="20000"/>
              </a:spcBef>
              <a:spcAft>
                <a:spcPct val="0"/>
              </a:spcAft>
              <a:buClr>
                <a:srgbClr val="FADD4E"/>
              </a:buClr>
              <a:buSzPct val="60000"/>
              <a:buNone/>
              <a:defRPr/>
            </a:pPr>
            <a:r>
              <a:rPr lang="en-US" sz="32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Kendra 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found a very helpful article in an online database.  She very carefully made sure that she rewrote the content of the article using her own personal style; she changed the author’s syntax and organization so that it fit seamlessly into her paper.</a:t>
            </a:r>
          </a:p>
          <a:p>
            <a:pPr marL="0" lvl="0" indent="1588" fontAlgn="base">
              <a:spcBef>
                <a:spcPct val="20000"/>
              </a:spcBef>
              <a:spcAft>
                <a:spcPct val="0"/>
              </a:spcAft>
              <a:buClr>
                <a:srgbClr val="FADD4E"/>
              </a:buClr>
              <a:buSzPct val="60000"/>
              <a:buNone/>
              <a:defRPr/>
            </a:pP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 </a:t>
            </a:r>
          </a:p>
          <a:p>
            <a:pPr marL="0" lvl="0" indent="1588" fontAlgn="base">
              <a:spcBef>
                <a:spcPct val="20000"/>
              </a:spcBef>
              <a:spcAft>
                <a:spcPct val="0"/>
              </a:spcAft>
              <a:buClr>
                <a:srgbClr val="FADD4E"/>
              </a:buClr>
              <a:buSzPct val="60000"/>
              <a:buNone/>
              <a:defRPr/>
            </a:pP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What should </a:t>
            </a:r>
            <a:r>
              <a:rPr lang="en-US" sz="32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Kendra 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do?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2136" y="4239345"/>
            <a:ext cx="2499336" cy="219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71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Citation is needed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ADD4E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en-US" sz="32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Kendra 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paraphrases the source’s idea and content.  She must give credit to the source</a:t>
            </a:r>
            <a:r>
              <a:rPr lang="en-US" sz="32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.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ADD4E"/>
              </a:buClr>
              <a:buSzPct val="60000"/>
              <a:buNone/>
              <a:defRPr/>
            </a:pPr>
            <a:endParaRPr lang="en-US" sz="3200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ADD4E"/>
              </a:buClr>
              <a:buSzPct val="60000"/>
              <a:buNone/>
              <a:defRPr/>
            </a:pPr>
            <a:endParaRPr lang="en-US" sz="3200" kern="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ADD4E"/>
              </a:buClr>
              <a:buSzPct val="60000"/>
              <a:buNone/>
              <a:defRPr/>
            </a:pPr>
            <a:endParaRPr lang="en-US" sz="3200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ADD4E"/>
              </a:buClr>
              <a:buSzPct val="60000"/>
              <a:buNone/>
              <a:defRPr/>
            </a:pPr>
            <a:endParaRPr lang="en-US" sz="3200" kern="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ADD4E"/>
              </a:buClr>
              <a:buSzPct val="60000"/>
              <a:buNone/>
              <a:defRPr/>
            </a:pPr>
            <a:r>
              <a:rPr lang="en-US" sz="1600" i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For more information on plagiarism, see the Purdue OWL website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ADD4E"/>
              </a:buClr>
              <a:buSzPct val="60000"/>
              <a:buNone/>
              <a:defRPr/>
            </a:pPr>
            <a:r>
              <a:rPr lang="en-US" sz="1600" i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Or always ask your teacher before you submit.</a:t>
            </a:r>
            <a:endParaRPr lang="en-US" sz="1600" i="1" kern="0" dirty="0">
              <a:effectLst>
                <a:outerShdw blurRad="38100" dist="38100" dir="2700000" algn="tl">
                  <a:srgbClr val="FFFFFF"/>
                </a:outerShdw>
              </a:effectLst>
              <a:latin typeface="Verdana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504" y="3942490"/>
            <a:ext cx="2379785" cy="237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19272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Plagiarism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Plagiarism is the </a:t>
            </a:r>
            <a:r>
              <a:rPr lang="en-US" sz="2800" dirty="0"/>
              <a:t>practice of taking </a:t>
            </a:r>
            <a:r>
              <a:rPr lang="en-US" sz="2800" dirty="0" smtClean="0"/>
              <a:t>someone else’s </a:t>
            </a:r>
            <a:r>
              <a:rPr lang="en-US" sz="2800" dirty="0"/>
              <a:t>work or ideas and passing them off as one’s own.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733238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Is this plagiarism?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60000"/>
              <a:buNone/>
              <a:defRPr/>
            </a:pPr>
            <a:r>
              <a:rPr lang="en-US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Jack has an English paper due tomorrow.  He read the book and paid attention during class, but he has no idea what to write about</a:t>
            </a:r>
            <a:r>
              <a:rPr lang="en-US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60000"/>
              <a:buNone/>
              <a:defRPr/>
            </a:pPr>
            <a:endParaRPr lang="en-US" sz="28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60000"/>
              <a:buNone/>
              <a:defRPr/>
            </a:pPr>
            <a:r>
              <a:rPr lang="en-US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Jack logs onto the Internet “just to get some ideas about topics for his paper</a:t>
            </a:r>
            <a:r>
              <a:rPr lang="en-US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.”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60000"/>
              <a:buNone/>
              <a:defRPr/>
            </a:pPr>
            <a:endParaRPr lang="en-US" sz="28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60000"/>
              <a:buNone/>
              <a:defRPr/>
            </a:pPr>
            <a:r>
              <a:rPr lang="en-US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He finds a great idea and begins writing his paper using the topic he found.  He is very careful to avoid copying any text or words from the Internet article he found</a:t>
            </a:r>
            <a:r>
              <a:rPr lang="en-US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60000"/>
              <a:buNone/>
              <a:defRPr/>
            </a:pPr>
            <a:endParaRPr lang="en-US" sz="28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60000"/>
              <a:buNone/>
              <a:defRPr/>
            </a:pPr>
            <a:r>
              <a:rPr lang="en-US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Did Jack plagiarize?</a:t>
            </a:r>
            <a:endParaRPr lang="en-US" sz="2800" kern="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056" y="191962"/>
            <a:ext cx="1713586" cy="1803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13966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wind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Jill’s situation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60000"/>
              <a:buNone/>
              <a:defRPr/>
            </a:pPr>
            <a:r>
              <a:rPr lang="en-US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During history class, Jill is asked to find some background on Fidel Castro’s rise to power</a:t>
            </a:r>
            <a:r>
              <a:rPr lang="en-US" sz="3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.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60000"/>
              <a:buNone/>
              <a:defRPr/>
            </a:pPr>
            <a:r>
              <a:rPr lang="en-US" sz="3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 </a:t>
            </a:r>
            <a:endParaRPr lang="en-US" sz="3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60000"/>
              <a:buNone/>
              <a:defRPr/>
            </a:pPr>
            <a:r>
              <a:rPr lang="en-US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Jill does a Google search and arrives at Wikipedia’s article on Fidel Castro.  Without using quotation marks, Jill  cuts and pastes several sentences from Wikipedia into her assignment</a:t>
            </a:r>
            <a:r>
              <a:rPr lang="en-US" sz="3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.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60000"/>
              <a:buNone/>
              <a:defRPr/>
            </a:pPr>
            <a:endParaRPr lang="en-US" sz="32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60000"/>
              <a:buNone/>
              <a:defRPr/>
            </a:pPr>
            <a:r>
              <a:rPr lang="en-US" sz="3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Did Jill plagiarize?  </a:t>
            </a:r>
            <a:endParaRPr lang="en-US" sz="3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586" y="4639614"/>
            <a:ext cx="1520825" cy="179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08172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Plagiarism in our class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What does it look like?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86319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How do I know What to cite?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sz="1600" dirty="0" smtClean="0">
                <a:solidFill>
                  <a:srgbClr val="002060"/>
                </a:solidFill>
              </a:rPr>
              <a:t>All students received hard-copy handout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951" y="1955409"/>
            <a:ext cx="8215532" cy="4754880"/>
          </a:xfrm>
          <a:prstGeom prst="rect">
            <a:avLst/>
          </a:prstGeom>
          <a:ln w="28575">
            <a:solidFill>
              <a:sysClr val="windowText" lastClr="000000"/>
            </a:solidFill>
          </a:ln>
        </p:spPr>
      </p:pic>
    </p:spTree>
    <p:extLst>
      <p:ext uri="{BB962C8B-B14F-4D97-AF65-F5344CB8AC3E}">
        <p14:creationId xmlns:p14="http://schemas.microsoft.com/office/powerpoint/2010/main" val="102625878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understand?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635" y="2348988"/>
            <a:ext cx="3989122" cy="4206875"/>
          </a:xfrm>
        </p:spPr>
      </p:pic>
    </p:spTree>
    <p:extLst>
      <p:ext uri="{BB962C8B-B14F-4D97-AF65-F5344CB8AC3E}">
        <p14:creationId xmlns:p14="http://schemas.microsoft.com/office/powerpoint/2010/main" val="7525571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C000"/>
                </a:solidFill>
              </a:rPr>
              <a:t>Test case one</a:t>
            </a:r>
            <a:r>
              <a:rPr lang="en-US" dirty="0">
                <a:solidFill>
                  <a:srgbClr val="FFC000"/>
                </a:solidFill>
              </a:rPr>
              <a:t/>
            </a:r>
            <a:br>
              <a:rPr lang="en-US" dirty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What do you think?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pPr marL="0" lvl="0" indent="1588" fontAlgn="base">
              <a:spcBef>
                <a:spcPct val="20000"/>
              </a:spcBef>
              <a:spcAft>
                <a:spcPct val="0"/>
              </a:spcAft>
              <a:buClr>
                <a:srgbClr val="FADD4E"/>
              </a:buClr>
              <a:buSzPct val="60000"/>
              <a:buNone/>
              <a:defRPr/>
            </a:pPr>
            <a:r>
              <a:rPr lang="en-US" sz="32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 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isn’t sure if he needs to cite the source of the information below.  He found the fact online</a:t>
            </a:r>
            <a:r>
              <a:rPr lang="en-US" sz="32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lvl="0" indent="1588" fontAlgn="base">
              <a:spcBef>
                <a:spcPct val="20000"/>
              </a:spcBef>
              <a:spcAft>
                <a:spcPct val="0"/>
              </a:spcAft>
              <a:buClr>
                <a:srgbClr val="FADD4E"/>
              </a:buClr>
              <a:buSzPct val="60000"/>
              <a:buNone/>
              <a:defRPr/>
            </a:pPr>
            <a:r>
              <a:rPr lang="en-US" sz="32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“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Abraham Lincoln was our 16</a:t>
            </a:r>
            <a:r>
              <a:rPr lang="en-US" sz="3200" kern="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president.” </a:t>
            </a:r>
          </a:p>
          <a:p>
            <a:pPr marL="0" lvl="0" indent="1588" fontAlgn="base">
              <a:spcBef>
                <a:spcPct val="20000"/>
              </a:spcBef>
              <a:spcAft>
                <a:spcPct val="0"/>
              </a:spcAft>
              <a:buClr>
                <a:srgbClr val="FADD4E"/>
              </a:buClr>
              <a:buSzPct val="60000"/>
              <a:buNone/>
              <a:defRPr/>
            </a:pPr>
            <a:endParaRPr lang="en-US" sz="3200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1588" fontAlgn="base">
              <a:spcBef>
                <a:spcPct val="20000"/>
              </a:spcBef>
              <a:spcAft>
                <a:spcPct val="0"/>
              </a:spcAft>
              <a:buClr>
                <a:srgbClr val="FADD4E"/>
              </a:buClr>
              <a:buSzPct val="60000"/>
              <a:buNone/>
              <a:defRPr/>
            </a:pP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think?  What should </a:t>
            </a:r>
            <a:r>
              <a:rPr lang="en-US" sz="32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 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do?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8994" y="5059524"/>
            <a:ext cx="1518036" cy="179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30247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No citation needed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ADD4E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en-US" sz="32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Daniel 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does not need to cite the source or quote the information because it is general knowledge.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ADD4E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Abraham Lincoln’s status as the 16</a:t>
            </a:r>
            <a:r>
              <a:rPr lang="en-US" sz="3200" kern="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th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 President of the US is a fact that is verifiable in many places.  Therefore, </a:t>
            </a:r>
            <a:r>
              <a:rPr lang="en-US" sz="32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Daniel can 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use the information without </a:t>
            </a:r>
            <a:r>
              <a:rPr lang="en-US" sz="32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citation.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227" y="4478215"/>
            <a:ext cx="2379785" cy="237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49036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TC103090430[[fn=Banded]]</Template>
  <TotalTime>5389</TotalTime>
  <Words>681</Words>
  <Application>Microsoft Office PowerPoint</Application>
  <PresentationFormat>Custom</PresentationFormat>
  <Paragraphs>64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Banded</vt:lpstr>
      <vt:lpstr>Plagiarism Lesson</vt:lpstr>
      <vt:lpstr>Plagiarism</vt:lpstr>
      <vt:lpstr>Is this plagiarism?</vt:lpstr>
      <vt:lpstr>Jill’s situation</vt:lpstr>
      <vt:lpstr>Plagiarism in our class</vt:lpstr>
      <vt:lpstr>How do I know What to cite? All students received hard-copy handout</vt:lpstr>
      <vt:lpstr>understand?</vt:lpstr>
      <vt:lpstr> Test case one What do you think? </vt:lpstr>
      <vt:lpstr>No citation needed</vt:lpstr>
      <vt:lpstr>Test case two</vt:lpstr>
      <vt:lpstr>Citation is needed</vt:lpstr>
      <vt:lpstr>Test case three</vt:lpstr>
      <vt:lpstr>Citation is needed</vt:lpstr>
    </vt:vector>
  </TitlesOfParts>
  <Company>San Diego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Plagiarism</dc:title>
  <dc:creator>Hughes Denise</dc:creator>
  <cp:lastModifiedBy>Murray Laurisa</cp:lastModifiedBy>
  <cp:revision>35</cp:revision>
  <cp:lastPrinted>2014-10-30T18:14:46Z</cp:lastPrinted>
  <dcterms:created xsi:type="dcterms:W3CDTF">2014-10-29T20:02:25Z</dcterms:created>
  <dcterms:modified xsi:type="dcterms:W3CDTF">2014-11-10T16:28:11Z</dcterms:modified>
</cp:coreProperties>
</file>